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59" r:id="rId5"/>
    <p:sldId id="260" r:id="rId6"/>
    <p:sldId id="262" r:id="rId7"/>
    <p:sldId id="269" r:id="rId8"/>
    <p:sldId id="261" r:id="rId9"/>
    <p:sldId id="263" r:id="rId10"/>
    <p:sldId id="264" r:id="rId11"/>
    <p:sldId id="265" r:id="rId12"/>
    <p:sldId id="267" r:id="rId13"/>
    <p:sldId id="266"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77348" autoAdjust="0"/>
  </p:normalViewPr>
  <p:slideViewPr>
    <p:cSldViewPr snapToGrid="0">
      <p:cViewPr varScale="1">
        <p:scale>
          <a:sx n="56" d="100"/>
          <a:sy n="56" d="100"/>
        </p:scale>
        <p:origin x="5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5312-831B-43E5-A15D-BBD3D7DAD419}" type="datetimeFigureOut">
              <a:rPr lang="en-AU" smtClean="0"/>
              <a:t>13/09/2018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D49F8-349D-4E0A-98EC-20D500BD74CC}" type="slidenum">
              <a:rPr lang="en-AU" smtClean="0"/>
              <a:t>‹#›</a:t>
            </a:fld>
            <a:endParaRPr lang="en-AU"/>
          </a:p>
        </p:txBody>
      </p:sp>
    </p:spTree>
    <p:extLst>
      <p:ext uri="{BB962C8B-B14F-4D97-AF65-F5344CB8AC3E}">
        <p14:creationId xmlns:p14="http://schemas.microsoft.com/office/powerpoint/2010/main" val="2694786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schinken/SimpleTim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ltronics.com.au/p/z6352-heart-rate-monitor-breakout-for-arduin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“Hi my name’s Tiffany”</a:t>
            </a:r>
          </a:p>
          <a:p>
            <a:r>
              <a:rPr lang="en-AU" dirty="0"/>
              <a:t>Greg – “and my name is Greg and this is our prototype demonstration and presentation.”</a:t>
            </a:r>
          </a:p>
        </p:txBody>
      </p:sp>
      <p:sp>
        <p:nvSpPr>
          <p:cNvPr id="4" name="Slide Number Placeholder 3"/>
          <p:cNvSpPr>
            <a:spLocks noGrp="1"/>
          </p:cNvSpPr>
          <p:nvPr>
            <p:ph type="sldNum" sz="quarter" idx="10"/>
          </p:nvPr>
        </p:nvSpPr>
        <p:spPr/>
        <p:txBody>
          <a:bodyPr/>
          <a:lstStyle/>
          <a:p>
            <a:fld id="{7A3D49F8-349D-4E0A-98EC-20D500BD74CC}" type="slidenum">
              <a:rPr lang="en-AU" smtClean="0"/>
              <a:t>1</a:t>
            </a:fld>
            <a:endParaRPr lang="en-AU"/>
          </a:p>
        </p:txBody>
      </p:sp>
    </p:spTree>
    <p:extLst>
      <p:ext uri="{BB962C8B-B14F-4D97-AF65-F5344CB8AC3E}">
        <p14:creationId xmlns:p14="http://schemas.microsoft.com/office/powerpoint/2010/main" val="141990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the ‘Think’ we decided to use simple mathematics and the </a:t>
            </a:r>
            <a:r>
              <a:rPr lang="en-AU" sz="1200" kern="1200" dirty="0" err="1">
                <a:solidFill>
                  <a:schemeClr val="tx1"/>
                </a:solidFill>
                <a:effectLst/>
                <a:latin typeface="+mn-lt"/>
                <a:ea typeface="+mn-ea"/>
                <a:cs typeface="+mn-cs"/>
              </a:rPr>
              <a:t>SimpleTimer</a:t>
            </a:r>
            <a:r>
              <a:rPr lang="en-AU" sz="1200" kern="1200" dirty="0">
                <a:solidFill>
                  <a:schemeClr val="tx1"/>
                </a:solidFill>
                <a:effectLst/>
                <a:latin typeface="+mn-lt"/>
                <a:ea typeface="+mn-ea"/>
                <a:cs typeface="+mn-cs"/>
              </a:rPr>
              <a:t> library </a:t>
            </a:r>
            <a:r>
              <a:rPr lang="en-AU" sz="1200" u="sng" kern="1200" dirty="0">
                <a:solidFill>
                  <a:schemeClr val="tx1"/>
                </a:solidFill>
                <a:effectLst/>
                <a:latin typeface="+mn-lt"/>
                <a:ea typeface="+mn-ea"/>
                <a:cs typeface="+mn-cs"/>
                <a:hlinkClick r:id="rId3"/>
              </a:rPr>
              <a:t>https://github.com/schinken/SimpleTimer</a:t>
            </a:r>
            <a:r>
              <a:rPr lang="en-AU" sz="1200" kern="1200" dirty="0">
                <a:solidFill>
                  <a:schemeClr val="tx1"/>
                </a:solidFill>
                <a:effectLst/>
                <a:latin typeface="+mn-lt"/>
                <a:ea typeface="+mn-ea"/>
                <a:cs typeface="+mn-cs"/>
              </a:rPr>
              <a:t> this allowed us to keep track of samples over a set period of time using interrupts rather than adding a real-time clock. </a:t>
            </a:r>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10</a:t>
            </a:fld>
            <a:endParaRPr lang="en-AU"/>
          </a:p>
        </p:txBody>
      </p:sp>
    </p:spTree>
    <p:extLst>
      <p:ext uri="{BB962C8B-B14F-4D97-AF65-F5344CB8AC3E}">
        <p14:creationId xmlns:p14="http://schemas.microsoft.com/office/powerpoint/2010/main" val="355655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When analysing this data, we keep to a simple HR guide of greater than 40 and lower than 220-minus age to find a normal range of variables. If the BPM was out of range it modified the HR </a:t>
            </a:r>
            <a:r>
              <a:rPr lang="en-AU" sz="1200" kern="1200" dirty="0" err="1">
                <a:solidFill>
                  <a:schemeClr val="tx1"/>
                </a:solidFill>
                <a:effectLst/>
                <a:latin typeface="+mn-lt"/>
                <a:ea typeface="+mn-ea"/>
                <a:cs typeface="+mn-cs"/>
              </a:rPr>
              <a:t>Irreguar</a:t>
            </a:r>
            <a:r>
              <a:rPr lang="en-AU" sz="1200" kern="1200" dirty="0">
                <a:solidFill>
                  <a:schemeClr val="tx1"/>
                </a:solidFill>
                <a:effectLst/>
                <a:latin typeface="+mn-lt"/>
                <a:ea typeface="+mn-ea"/>
                <a:cs typeface="+mn-cs"/>
              </a:rPr>
              <a:t> variable to show that the rate was not in normal range this would be our que to transmit an alert if the SMS or email system was operational, but for this version it just displays on the webserver output. The normal and irregular displays can be seen in </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11</a:t>
            </a:fld>
            <a:endParaRPr lang="en-AU"/>
          </a:p>
        </p:txBody>
      </p:sp>
    </p:spTree>
    <p:extLst>
      <p:ext uri="{BB962C8B-B14F-4D97-AF65-F5344CB8AC3E}">
        <p14:creationId xmlns:p14="http://schemas.microsoft.com/office/powerpoint/2010/main" val="3252209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13</a:t>
            </a:fld>
            <a:endParaRPr lang="en-AU"/>
          </a:p>
        </p:txBody>
      </p:sp>
    </p:spTree>
    <p:extLst>
      <p:ext uri="{BB962C8B-B14F-4D97-AF65-F5344CB8AC3E}">
        <p14:creationId xmlns:p14="http://schemas.microsoft.com/office/powerpoint/2010/main" val="166720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“The goal for our sprint was to create a network connected HR monitor. We would like to implement an SMS or email system but this may be a future development”</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2</a:t>
            </a:fld>
            <a:endParaRPr lang="en-AU"/>
          </a:p>
        </p:txBody>
      </p:sp>
    </p:spTree>
    <p:extLst>
      <p:ext uri="{BB962C8B-B14F-4D97-AF65-F5344CB8AC3E}">
        <p14:creationId xmlns:p14="http://schemas.microsoft.com/office/powerpoint/2010/main" val="397992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“user story”</a:t>
            </a:r>
          </a:p>
          <a:p>
            <a:r>
              <a:rPr lang="en-AU" dirty="0"/>
              <a:t>Greg – “designer story”</a:t>
            </a:r>
          </a:p>
        </p:txBody>
      </p:sp>
      <p:sp>
        <p:nvSpPr>
          <p:cNvPr id="4" name="Slide Number Placeholder 3"/>
          <p:cNvSpPr>
            <a:spLocks noGrp="1"/>
          </p:cNvSpPr>
          <p:nvPr>
            <p:ph type="sldNum" sz="quarter" idx="10"/>
          </p:nvPr>
        </p:nvSpPr>
        <p:spPr/>
        <p:txBody>
          <a:bodyPr/>
          <a:lstStyle/>
          <a:p>
            <a:fld id="{7A3D49F8-349D-4E0A-98EC-20D500BD74CC}" type="slidenum">
              <a:rPr lang="en-AU" smtClean="0"/>
              <a:t>3</a:t>
            </a:fld>
            <a:endParaRPr lang="en-AU"/>
          </a:p>
        </p:txBody>
      </p:sp>
    </p:spTree>
    <p:extLst>
      <p:ext uri="{BB962C8B-B14F-4D97-AF65-F5344CB8AC3E}">
        <p14:creationId xmlns:p14="http://schemas.microsoft.com/office/powerpoint/2010/main" val="53668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Tiffany – “Story points and why”</a:t>
            </a:r>
          </a:p>
        </p:txBody>
      </p:sp>
      <p:sp>
        <p:nvSpPr>
          <p:cNvPr id="4" name="Slide Number Placeholder 3"/>
          <p:cNvSpPr>
            <a:spLocks noGrp="1"/>
          </p:cNvSpPr>
          <p:nvPr>
            <p:ph type="sldNum" sz="quarter" idx="10"/>
          </p:nvPr>
        </p:nvSpPr>
        <p:spPr/>
        <p:txBody>
          <a:bodyPr/>
          <a:lstStyle/>
          <a:p>
            <a:fld id="{7A3D49F8-349D-4E0A-98EC-20D500BD74CC}" type="slidenum">
              <a:rPr lang="en-AU" smtClean="0"/>
              <a:t>4</a:t>
            </a:fld>
            <a:endParaRPr lang="en-AU"/>
          </a:p>
        </p:txBody>
      </p:sp>
    </p:spTree>
    <p:extLst>
      <p:ext uri="{BB962C8B-B14F-4D97-AF65-F5344CB8AC3E}">
        <p14:creationId xmlns:p14="http://schemas.microsoft.com/office/powerpoint/2010/main" val="357701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Greg – “</a:t>
            </a:r>
            <a:r>
              <a:rPr lang="en-AU" dirty="0" err="1"/>
              <a:t>explination</a:t>
            </a:r>
            <a:r>
              <a:rPr lang="en-AU" dirty="0"/>
              <a:t> of our burndown chart”</a:t>
            </a:r>
          </a:p>
        </p:txBody>
      </p:sp>
      <p:sp>
        <p:nvSpPr>
          <p:cNvPr id="4" name="Slide Number Placeholder 3"/>
          <p:cNvSpPr>
            <a:spLocks noGrp="1"/>
          </p:cNvSpPr>
          <p:nvPr>
            <p:ph type="sldNum" sz="quarter" idx="10"/>
          </p:nvPr>
        </p:nvSpPr>
        <p:spPr/>
        <p:txBody>
          <a:bodyPr/>
          <a:lstStyle/>
          <a:p>
            <a:fld id="{7A3D49F8-349D-4E0A-98EC-20D500BD74CC}" type="slidenum">
              <a:rPr lang="en-AU" smtClean="0"/>
              <a:t>5</a:t>
            </a:fld>
            <a:endParaRPr lang="en-AU"/>
          </a:p>
        </p:txBody>
      </p:sp>
    </p:spTree>
    <p:extLst>
      <p:ext uri="{BB962C8B-B14F-4D97-AF65-F5344CB8AC3E}">
        <p14:creationId xmlns:p14="http://schemas.microsoft.com/office/powerpoint/2010/main" val="47926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Ardino</a:t>
            </a:r>
            <a:r>
              <a:rPr lang="en-AU" dirty="0"/>
              <a:t> board: left</a:t>
            </a:r>
          </a:p>
          <a:p>
            <a:r>
              <a:rPr lang="en-AU" dirty="0"/>
              <a:t>Ethernet board: middle</a:t>
            </a:r>
          </a:p>
          <a:p>
            <a:r>
              <a:rPr lang="en-AU" dirty="0"/>
              <a:t>Heart rate monitor: right</a:t>
            </a:r>
          </a:p>
        </p:txBody>
      </p:sp>
      <p:sp>
        <p:nvSpPr>
          <p:cNvPr id="4" name="Slide Number Placeholder 3"/>
          <p:cNvSpPr>
            <a:spLocks noGrp="1"/>
          </p:cNvSpPr>
          <p:nvPr>
            <p:ph type="sldNum" sz="quarter" idx="10"/>
          </p:nvPr>
        </p:nvSpPr>
        <p:spPr/>
        <p:txBody>
          <a:bodyPr/>
          <a:lstStyle/>
          <a:p>
            <a:fld id="{7A3D49F8-349D-4E0A-98EC-20D500BD74CC}" type="slidenum">
              <a:rPr lang="en-AU" smtClean="0"/>
              <a:t>6</a:t>
            </a:fld>
            <a:endParaRPr lang="en-AU"/>
          </a:p>
        </p:txBody>
      </p:sp>
    </p:spTree>
    <p:extLst>
      <p:ext uri="{BB962C8B-B14F-4D97-AF65-F5344CB8AC3E}">
        <p14:creationId xmlns:p14="http://schemas.microsoft.com/office/powerpoint/2010/main" val="423614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Aurdino</a:t>
            </a:r>
            <a:r>
              <a:rPr lang="en-AU" dirty="0"/>
              <a:t> IDE: to Write, compile, run and test our code</a:t>
            </a:r>
          </a:p>
          <a:p>
            <a:r>
              <a:rPr lang="en-AU" dirty="0"/>
              <a:t>GitHub: To pool our recourses and not double handle anything</a:t>
            </a:r>
          </a:p>
          <a:p>
            <a:r>
              <a:rPr lang="en-AU" dirty="0"/>
              <a:t>Trello: to track our progress to keep us on track</a:t>
            </a:r>
          </a:p>
          <a:p>
            <a:r>
              <a:rPr lang="en-AU" dirty="0"/>
              <a:t>Excel: Used to make the burndown chart</a:t>
            </a:r>
          </a:p>
          <a:p>
            <a:r>
              <a:rPr lang="en-AU" dirty="0" err="1"/>
              <a:t>Powerpoint</a:t>
            </a:r>
            <a:r>
              <a:rPr lang="en-AU" dirty="0"/>
              <a:t>: Presentations</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7</a:t>
            </a:fld>
            <a:endParaRPr lang="en-AU"/>
          </a:p>
        </p:txBody>
      </p:sp>
    </p:spTree>
    <p:extLst>
      <p:ext uri="{BB962C8B-B14F-4D97-AF65-F5344CB8AC3E}">
        <p14:creationId xmlns:p14="http://schemas.microsoft.com/office/powerpoint/2010/main" val="3723845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our assembled prototype</a:t>
            </a:r>
          </a:p>
        </p:txBody>
      </p:sp>
      <p:sp>
        <p:nvSpPr>
          <p:cNvPr id="4" name="Slide Number Placeholder 3"/>
          <p:cNvSpPr>
            <a:spLocks noGrp="1"/>
          </p:cNvSpPr>
          <p:nvPr>
            <p:ph type="sldNum" sz="quarter" idx="10"/>
          </p:nvPr>
        </p:nvSpPr>
        <p:spPr/>
        <p:txBody>
          <a:bodyPr/>
          <a:lstStyle/>
          <a:p>
            <a:fld id="{7A3D49F8-349D-4E0A-98EC-20D500BD74CC}" type="slidenum">
              <a:rPr lang="en-AU" smtClean="0"/>
              <a:t>8</a:t>
            </a:fld>
            <a:endParaRPr lang="en-AU"/>
          </a:p>
        </p:txBody>
      </p:sp>
    </p:spTree>
    <p:extLst>
      <p:ext uri="{BB962C8B-B14F-4D97-AF65-F5344CB8AC3E}">
        <p14:creationId xmlns:p14="http://schemas.microsoft.com/office/powerpoint/2010/main" val="409230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this project we decided to implement or ‘sense’ with the use of a Z6352 Heart rate monitor from </a:t>
            </a:r>
            <a:r>
              <a:rPr lang="en-AU" sz="1200" u="sng" kern="1200" dirty="0">
                <a:solidFill>
                  <a:schemeClr val="tx1"/>
                </a:solidFill>
                <a:effectLst/>
                <a:latin typeface="+mn-lt"/>
                <a:ea typeface="+mn-ea"/>
                <a:cs typeface="+mn-cs"/>
                <a:hlinkClick r:id="rId3"/>
              </a:rPr>
              <a:t>https://www.altronics.com.au/p/z6352-heart-rate-monitor-breakout-for-arduino/</a:t>
            </a:r>
            <a:r>
              <a:rPr lang="en-AU" sz="1200" kern="1200" dirty="0">
                <a:solidFill>
                  <a:schemeClr val="tx1"/>
                </a:solidFill>
                <a:effectLst/>
                <a:latin typeface="+mn-lt"/>
                <a:ea typeface="+mn-ea"/>
                <a:cs typeface="+mn-cs"/>
              </a:rPr>
              <a:t>, it is a cheap monitor and from experience they have a very short delivery time. It also made for a more interesting and challenging project. The heart rate came with no data sheet and had to be investigate by the whole team to better understand what data it was collecting in Figure 2: Z6352 Output, the serial plotter output can be seen. This was a much better way to visualise the data as the delay on the serial monitor gave only partial results and made it very difficult to understand the thresholds of the system.</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As can be seen from the sensor output the output from the HR monitor was an analog value between about 500 and 535. This may be variable depending on the user, but it was not tested. These upper and lower limits were used to create a Boolean variable as to avoid a switch bounce effect of over counting, these ‘peaks’ were added to an integer count and that count was multiplied to find the beats per minute (BPM). </a:t>
            </a:r>
          </a:p>
          <a:p>
            <a:endParaRPr lang="en-AU" dirty="0"/>
          </a:p>
        </p:txBody>
      </p:sp>
      <p:sp>
        <p:nvSpPr>
          <p:cNvPr id="4" name="Slide Number Placeholder 3"/>
          <p:cNvSpPr>
            <a:spLocks noGrp="1"/>
          </p:cNvSpPr>
          <p:nvPr>
            <p:ph type="sldNum" sz="quarter" idx="10"/>
          </p:nvPr>
        </p:nvSpPr>
        <p:spPr/>
        <p:txBody>
          <a:bodyPr/>
          <a:lstStyle/>
          <a:p>
            <a:fld id="{7A3D49F8-349D-4E0A-98EC-20D500BD74CC}" type="slidenum">
              <a:rPr lang="en-AU" smtClean="0"/>
              <a:t>9</a:t>
            </a:fld>
            <a:endParaRPr lang="en-AU"/>
          </a:p>
        </p:txBody>
      </p:sp>
    </p:spTree>
    <p:extLst>
      <p:ext uri="{BB962C8B-B14F-4D97-AF65-F5344CB8AC3E}">
        <p14:creationId xmlns:p14="http://schemas.microsoft.com/office/powerpoint/2010/main" val="272225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9/13/2018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hyperlink" Target="https://youtu.be/GurJD3HZfRs"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media" Target="../media/media16.m4a"/><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6.m4a"/></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WorldFamousElectronics/PulseSensorStarterProject" TargetMode="External"/><Relationship Id="rId2" Type="http://schemas.openxmlformats.org/officeDocument/2006/relationships/hyperlink" Target="https://github.com/schinken/SimpleTim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github.com/gregorymcintyre/SIT107-Team-Project-Sprint-1" TargetMode="External"/><Relationship Id="rId5" Type="http://schemas.openxmlformats.org/officeDocument/2006/relationships/hyperlink" Target="https://trello.com/b/O5xWVgtD/iot-hr-monitor"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54F4-65E7-43C4-9E6A-1FBBE37D33A4}"/>
              </a:ext>
            </a:extLst>
          </p:cNvPr>
          <p:cNvSpPr>
            <a:spLocks noGrp="1"/>
          </p:cNvSpPr>
          <p:nvPr>
            <p:ph type="ctrTitle"/>
          </p:nvPr>
        </p:nvSpPr>
        <p:spPr/>
        <p:txBody>
          <a:bodyPr>
            <a:normAutofit fontScale="90000"/>
          </a:bodyPr>
          <a:lstStyle/>
          <a:p>
            <a:r>
              <a:rPr lang="en-AU" b="1" dirty="0"/>
              <a:t>SIT107 – 8.3C</a:t>
            </a:r>
            <a:br>
              <a:rPr lang="en-AU" b="1" dirty="0"/>
            </a:br>
            <a:r>
              <a:rPr lang="en-AU" b="1" dirty="0"/>
              <a:t>Sprint 1 Demo &amp; Presentation</a:t>
            </a:r>
            <a:endParaRPr lang="en-AU" dirty="0"/>
          </a:p>
        </p:txBody>
      </p:sp>
      <p:sp>
        <p:nvSpPr>
          <p:cNvPr id="3" name="Subtitle 2">
            <a:extLst>
              <a:ext uri="{FF2B5EF4-FFF2-40B4-BE49-F238E27FC236}">
                <a16:creationId xmlns:a16="http://schemas.microsoft.com/office/drawing/2014/main" id="{A5CFC532-7EC2-4C4A-AD13-22E39E938236}"/>
              </a:ext>
            </a:extLst>
          </p:cNvPr>
          <p:cNvSpPr>
            <a:spLocks noGrp="1"/>
          </p:cNvSpPr>
          <p:nvPr>
            <p:ph type="subTitle" idx="1"/>
          </p:nvPr>
        </p:nvSpPr>
        <p:spPr/>
        <p:txBody>
          <a:bodyPr>
            <a:normAutofit/>
          </a:bodyPr>
          <a:lstStyle/>
          <a:p>
            <a:r>
              <a:rPr lang="en-AU" b="1" dirty="0"/>
              <a:t>Tiffany </a:t>
            </a:r>
            <a:r>
              <a:rPr lang="en-AU" b="1" dirty="0" err="1"/>
              <a:t>Gray</a:t>
            </a:r>
            <a:r>
              <a:rPr lang="en-AU" b="1" dirty="0"/>
              <a:t> - 218518691</a:t>
            </a:r>
          </a:p>
          <a:p>
            <a:r>
              <a:rPr lang="en-AU" b="1" dirty="0"/>
              <a:t>Gregory S McIntyre -218356779</a:t>
            </a:r>
          </a:p>
          <a:p>
            <a:endParaRPr lang="en-AU" dirty="0"/>
          </a:p>
        </p:txBody>
      </p:sp>
      <p:pic>
        <p:nvPicPr>
          <p:cNvPr id="4" name="Tiff Intro">
            <a:hlinkClick r:id="" action="ppaction://media"/>
            <a:extLst>
              <a:ext uri="{FF2B5EF4-FFF2-40B4-BE49-F238E27FC236}">
                <a16:creationId xmlns:a16="http://schemas.microsoft.com/office/drawing/2014/main" id="{5565F71D-72FA-4736-B139-A05E67796F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35269" y="344738"/>
            <a:ext cx="609600" cy="609600"/>
          </a:xfrm>
          <a:prstGeom prst="rect">
            <a:avLst/>
          </a:prstGeom>
        </p:spPr>
      </p:pic>
      <p:pic>
        <p:nvPicPr>
          <p:cNvPr id="5" name="Recording">
            <a:hlinkClick r:id="" action="ppaction://media"/>
            <a:extLst>
              <a:ext uri="{FF2B5EF4-FFF2-40B4-BE49-F238E27FC236}">
                <a16:creationId xmlns:a16="http://schemas.microsoft.com/office/drawing/2014/main" id="{2BBFB2AC-5586-4A35-8C28-71157A6F08F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229850" y="344738"/>
            <a:ext cx="609600" cy="609600"/>
          </a:xfrm>
          <a:prstGeom prst="rect">
            <a:avLst/>
          </a:prstGeom>
        </p:spPr>
      </p:pic>
    </p:spTree>
    <p:extLst>
      <p:ext uri="{BB962C8B-B14F-4D97-AF65-F5344CB8AC3E}">
        <p14:creationId xmlns:p14="http://schemas.microsoft.com/office/powerpoint/2010/main" val="159254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426E-473B-41E4-A1D8-7DB899D1A996}"/>
              </a:ext>
            </a:extLst>
          </p:cNvPr>
          <p:cNvSpPr>
            <a:spLocks noGrp="1"/>
          </p:cNvSpPr>
          <p:nvPr>
            <p:ph type="title"/>
          </p:nvPr>
        </p:nvSpPr>
        <p:spPr/>
        <p:txBody>
          <a:bodyPr/>
          <a:lstStyle/>
          <a:p>
            <a:r>
              <a:rPr lang="en-AU" dirty="0"/>
              <a:t>Think</a:t>
            </a:r>
          </a:p>
        </p:txBody>
      </p:sp>
      <p:sp>
        <p:nvSpPr>
          <p:cNvPr id="3" name="Content Placeholder 2">
            <a:extLst>
              <a:ext uri="{FF2B5EF4-FFF2-40B4-BE49-F238E27FC236}">
                <a16:creationId xmlns:a16="http://schemas.microsoft.com/office/drawing/2014/main" id="{DC598913-A201-4095-8927-C98820313AF7}"/>
              </a:ext>
            </a:extLst>
          </p:cNvPr>
          <p:cNvSpPr>
            <a:spLocks noGrp="1"/>
          </p:cNvSpPr>
          <p:nvPr>
            <p:ph idx="1"/>
          </p:nvPr>
        </p:nvSpPr>
        <p:spPr/>
        <p:txBody>
          <a:bodyPr/>
          <a:lstStyle/>
          <a:p>
            <a:r>
              <a:rPr lang="en-AU" dirty="0"/>
              <a:t>YouTube link for prototype test:</a:t>
            </a:r>
          </a:p>
          <a:p>
            <a:r>
              <a:rPr lang="en-AU" u="sng" dirty="0">
                <a:hlinkClick r:id="rId5"/>
              </a:rPr>
              <a:t>https://youtu.be/GurJD3HZfRs</a:t>
            </a:r>
            <a:endParaRPr lang="en-AU" dirty="0"/>
          </a:p>
          <a:p>
            <a:endParaRPr lang="en-AU" dirty="0"/>
          </a:p>
        </p:txBody>
      </p:sp>
      <p:pic>
        <p:nvPicPr>
          <p:cNvPr id="4" name="Recording (9)">
            <a:hlinkClick r:id="" action="ppaction://media"/>
            <a:extLst>
              <a:ext uri="{FF2B5EF4-FFF2-40B4-BE49-F238E27FC236}">
                <a16:creationId xmlns:a16="http://schemas.microsoft.com/office/drawing/2014/main" id="{E68E5162-2F3E-4833-997D-F3581A655A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43085"/>
            <a:ext cx="609600" cy="609600"/>
          </a:xfrm>
          <a:prstGeom prst="rect">
            <a:avLst/>
          </a:prstGeom>
        </p:spPr>
      </p:pic>
    </p:spTree>
    <p:extLst>
      <p:ext uri="{BB962C8B-B14F-4D97-AF65-F5344CB8AC3E}">
        <p14:creationId xmlns:p14="http://schemas.microsoft.com/office/powerpoint/2010/main" val="2287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120D-402D-4BCB-89DE-1D816A66A620}"/>
              </a:ext>
            </a:extLst>
          </p:cNvPr>
          <p:cNvSpPr>
            <a:spLocks noGrp="1"/>
          </p:cNvSpPr>
          <p:nvPr>
            <p:ph type="title"/>
          </p:nvPr>
        </p:nvSpPr>
        <p:spPr/>
        <p:txBody>
          <a:bodyPr/>
          <a:lstStyle/>
          <a:p>
            <a:r>
              <a:rPr lang="en-AU" dirty="0"/>
              <a:t>Act</a:t>
            </a:r>
          </a:p>
        </p:txBody>
      </p:sp>
      <p:pic>
        <p:nvPicPr>
          <p:cNvPr id="4" name="Content Placeholder 3">
            <a:extLst>
              <a:ext uri="{FF2B5EF4-FFF2-40B4-BE49-F238E27FC236}">
                <a16:creationId xmlns:a16="http://schemas.microsoft.com/office/drawing/2014/main" id="{598CD952-3389-4E9B-BC56-E0E9A2B700AF}"/>
              </a:ext>
            </a:extLst>
          </p:cNvPr>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920629" y="1492736"/>
            <a:ext cx="5364048" cy="2530624"/>
          </a:xfrm>
          <a:prstGeom prst="rect">
            <a:avLst/>
          </a:prstGeom>
          <a:noFill/>
          <a:ln>
            <a:noFill/>
          </a:ln>
        </p:spPr>
      </p:pic>
      <p:pic>
        <p:nvPicPr>
          <p:cNvPr id="5" name="Picture 4">
            <a:extLst>
              <a:ext uri="{FF2B5EF4-FFF2-40B4-BE49-F238E27FC236}">
                <a16:creationId xmlns:a16="http://schemas.microsoft.com/office/drawing/2014/main" id="{04AA25DA-B533-4711-B1EC-356D49AAAC0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891547" y="4023360"/>
            <a:ext cx="5393129" cy="2530624"/>
          </a:xfrm>
          <a:prstGeom prst="rect">
            <a:avLst/>
          </a:prstGeom>
          <a:noFill/>
          <a:ln>
            <a:noFill/>
          </a:ln>
        </p:spPr>
      </p:pic>
      <p:pic>
        <p:nvPicPr>
          <p:cNvPr id="3" name="Recording (10)">
            <a:hlinkClick r:id="" action="ppaction://media"/>
            <a:extLst>
              <a:ext uri="{FF2B5EF4-FFF2-40B4-BE49-F238E27FC236}">
                <a16:creationId xmlns:a16="http://schemas.microsoft.com/office/drawing/2014/main" id="{8DCE9EF7-EAA2-4051-AB9C-90C7E5A873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14510"/>
            <a:ext cx="609600" cy="609600"/>
          </a:xfrm>
          <a:prstGeom prst="rect">
            <a:avLst/>
          </a:prstGeom>
        </p:spPr>
      </p:pic>
    </p:spTree>
    <p:extLst>
      <p:ext uri="{BB962C8B-B14F-4D97-AF65-F5344CB8AC3E}">
        <p14:creationId xmlns:p14="http://schemas.microsoft.com/office/powerpoint/2010/main" val="259826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2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74A5-463B-40FE-82F7-B3A8C78CDAFD}"/>
              </a:ext>
            </a:extLst>
          </p:cNvPr>
          <p:cNvSpPr>
            <a:spLocks noGrp="1"/>
          </p:cNvSpPr>
          <p:nvPr>
            <p:ph type="title"/>
          </p:nvPr>
        </p:nvSpPr>
        <p:spPr/>
        <p:txBody>
          <a:bodyPr/>
          <a:lstStyle/>
          <a:p>
            <a:r>
              <a:rPr lang="en-AU" dirty="0"/>
              <a:t>Challengers</a:t>
            </a:r>
          </a:p>
        </p:txBody>
      </p:sp>
      <p:sp>
        <p:nvSpPr>
          <p:cNvPr id="3" name="Content Placeholder 2">
            <a:extLst>
              <a:ext uri="{FF2B5EF4-FFF2-40B4-BE49-F238E27FC236}">
                <a16:creationId xmlns:a16="http://schemas.microsoft.com/office/drawing/2014/main" id="{B1249C0B-6340-49AA-A219-5DF7AB7E21AB}"/>
              </a:ext>
            </a:extLst>
          </p:cNvPr>
          <p:cNvSpPr>
            <a:spLocks noGrp="1"/>
          </p:cNvSpPr>
          <p:nvPr>
            <p:ph idx="1"/>
          </p:nvPr>
        </p:nvSpPr>
        <p:spPr/>
        <p:txBody>
          <a:bodyPr/>
          <a:lstStyle/>
          <a:p>
            <a:r>
              <a:rPr lang="en-AU" dirty="0"/>
              <a:t>The initial version of the ‘Act’ Module involved using a C# module to take data from the COM port and send email. This version could not be made operational with the time restraints because the use of the Serial Monitor and the C# program caused a deadlock on the ports.</a:t>
            </a:r>
          </a:p>
          <a:p>
            <a:r>
              <a:rPr lang="en-AU" dirty="0"/>
              <a:t>As spoken about earlier in the report there was initial problems with the pulse monitor, there was not data sheet, and this caused confusion as to what the sensor was feeding us, the sample rate and the COM port baud rate also added to the confusion as the number looked random as we were missing samples.</a:t>
            </a:r>
          </a:p>
          <a:p>
            <a:endParaRPr lang="en-AU" dirty="0"/>
          </a:p>
        </p:txBody>
      </p:sp>
      <p:pic>
        <p:nvPicPr>
          <p:cNvPr id="4" name="Recording (11)">
            <a:hlinkClick r:id="" action="ppaction://media"/>
            <a:extLst>
              <a:ext uri="{FF2B5EF4-FFF2-40B4-BE49-F238E27FC236}">
                <a16:creationId xmlns:a16="http://schemas.microsoft.com/office/drawing/2014/main" id="{BF0CC0FA-D0E7-4316-AFFE-70C1DE1905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0"/>
            <a:ext cx="609600" cy="609600"/>
          </a:xfrm>
          <a:prstGeom prst="rect">
            <a:avLst/>
          </a:prstGeom>
        </p:spPr>
      </p:pic>
    </p:spTree>
    <p:extLst>
      <p:ext uri="{BB962C8B-B14F-4D97-AF65-F5344CB8AC3E}">
        <p14:creationId xmlns:p14="http://schemas.microsoft.com/office/powerpoint/2010/main" val="35405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5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00E0-CD2B-4FBF-BD07-BB9DE7786326}"/>
              </a:ext>
            </a:extLst>
          </p:cNvPr>
          <p:cNvSpPr>
            <a:spLocks noGrp="1"/>
          </p:cNvSpPr>
          <p:nvPr>
            <p:ph type="title"/>
          </p:nvPr>
        </p:nvSpPr>
        <p:spPr/>
        <p:txBody>
          <a:bodyPr/>
          <a:lstStyle/>
          <a:p>
            <a:r>
              <a:rPr lang="en-AU" dirty="0"/>
              <a:t>Roles and tasks</a:t>
            </a:r>
          </a:p>
        </p:txBody>
      </p:sp>
      <p:sp>
        <p:nvSpPr>
          <p:cNvPr id="3" name="Content Placeholder 2">
            <a:extLst>
              <a:ext uri="{FF2B5EF4-FFF2-40B4-BE49-F238E27FC236}">
                <a16:creationId xmlns:a16="http://schemas.microsoft.com/office/drawing/2014/main" id="{EFE4EC4D-0456-4C14-9901-E972D783C88C}"/>
              </a:ext>
            </a:extLst>
          </p:cNvPr>
          <p:cNvSpPr>
            <a:spLocks noGrp="1"/>
          </p:cNvSpPr>
          <p:nvPr>
            <p:ph idx="1"/>
          </p:nvPr>
        </p:nvSpPr>
        <p:spPr/>
        <p:txBody>
          <a:bodyPr/>
          <a:lstStyle/>
          <a:p>
            <a:r>
              <a:rPr lang="en-AU" b="1" dirty="0"/>
              <a:t>Tiffany </a:t>
            </a:r>
            <a:r>
              <a:rPr lang="en-AU" b="1" dirty="0" err="1"/>
              <a:t>Gray</a:t>
            </a:r>
            <a:r>
              <a:rPr lang="en-AU" b="1" dirty="0"/>
              <a:t> – </a:t>
            </a:r>
            <a:r>
              <a:rPr lang="en-AU" dirty="0"/>
              <a:t>Sense, Presentation Design</a:t>
            </a:r>
          </a:p>
          <a:p>
            <a:r>
              <a:rPr lang="en-AU" b="1" dirty="0"/>
              <a:t>Greg McIntyre – </a:t>
            </a:r>
            <a:r>
              <a:rPr lang="en-AU" dirty="0"/>
              <a:t>Act, Think</a:t>
            </a:r>
          </a:p>
          <a:p>
            <a:endParaRPr lang="en-AU" dirty="0"/>
          </a:p>
        </p:txBody>
      </p:sp>
    </p:spTree>
    <p:extLst>
      <p:ext uri="{BB962C8B-B14F-4D97-AF65-F5344CB8AC3E}">
        <p14:creationId xmlns:p14="http://schemas.microsoft.com/office/powerpoint/2010/main" val="1103185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E025-C6FB-4F4A-BF2E-7A6658A63385}"/>
              </a:ext>
            </a:extLst>
          </p:cNvPr>
          <p:cNvSpPr>
            <a:spLocks noGrp="1"/>
          </p:cNvSpPr>
          <p:nvPr>
            <p:ph type="title"/>
          </p:nvPr>
        </p:nvSpPr>
        <p:spPr>
          <a:xfrm>
            <a:off x="2592925" y="624110"/>
            <a:ext cx="8911687" cy="1280890"/>
          </a:xfrm>
        </p:spPr>
        <p:txBody>
          <a:bodyPr/>
          <a:lstStyle/>
          <a:p>
            <a:r>
              <a:rPr lang="en-AU" dirty="0"/>
              <a:t>Conclusion</a:t>
            </a:r>
          </a:p>
        </p:txBody>
      </p:sp>
      <p:sp>
        <p:nvSpPr>
          <p:cNvPr id="3" name="Content Placeholder 2">
            <a:extLst>
              <a:ext uri="{FF2B5EF4-FFF2-40B4-BE49-F238E27FC236}">
                <a16:creationId xmlns:a16="http://schemas.microsoft.com/office/drawing/2014/main" id="{03FE4C04-0CB2-4C42-AC4B-09CB7600A1E2}"/>
              </a:ext>
            </a:extLst>
          </p:cNvPr>
          <p:cNvSpPr>
            <a:spLocks noGrp="1"/>
          </p:cNvSpPr>
          <p:nvPr>
            <p:ph idx="1"/>
          </p:nvPr>
        </p:nvSpPr>
        <p:spPr/>
        <p:txBody>
          <a:bodyPr/>
          <a:lstStyle/>
          <a:p>
            <a:r>
              <a:rPr lang="en-AU" dirty="0"/>
              <a:t>Thankyou for watching</a:t>
            </a:r>
          </a:p>
          <a:p>
            <a:r>
              <a:rPr lang="en-AU" dirty="0"/>
              <a:t>If there are any questions please forward them to either</a:t>
            </a:r>
          </a:p>
          <a:p>
            <a:r>
              <a:rPr lang="en-AU" dirty="0"/>
              <a:t>Greg </a:t>
            </a:r>
          </a:p>
          <a:p>
            <a:r>
              <a:rPr lang="en-AU" dirty="0"/>
              <a:t>Tiffany</a:t>
            </a:r>
          </a:p>
          <a:p>
            <a:pPr marL="0" indent="0">
              <a:buNone/>
            </a:pPr>
            <a:r>
              <a:rPr lang="en-AU" dirty="0"/>
              <a:t> </a:t>
            </a:r>
          </a:p>
        </p:txBody>
      </p:sp>
      <p:pic>
        <p:nvPicPr>
          <p:cNvPr id="4" name="Recording (12)">
            <a:hlinkClick r:id="" action="ppaction://media"/>
            <a:extLst>
              <a:ext uri="{FF2B5EF4-FFF2-40B4-BE49-F238E27FC236}">
                <a16:creationId xmlns:a16="http://schemas.microsoft.com/office/drawing/2014/main" id="{593288CF-81E1-4899-83AB-DFD6DB6AE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4612" y="205010"/>
            <a:ext cx="609600" cy="609600"/>
          </a:xfrm>
          <a:prstGeom prst="rect">
            <a:avLst/>
          </a:prstGeom>
        </p:spPr>
      </p:pic>
      <p:pic>
        <p:nvPicPr>
          <p:cNvPr id="5" name="Recorded Sound">
            <a:hlinkClick r:id="" action="ppaction://media"/>
            <a:extLst>
              <a:ext uri="{FF2B5EF4-FFF2-40B4-BE49-F238E27FC236}">
                <a16:creationId xmlns:a16="http://schemas.microsoft.com/office/drawing/2014/main" id="{514F6789-0CB0-4E6E-8976-858385D2B7DA}"/>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501223" y="205010"/>
            <a:ext cx="609600" cy="609600"/>
          </a:xfrm>
          <a:prstGeom prst="rect">
            <a:avLst/>
          </a:prstGeom>
        </p:spPr>
      </p:pic>
    </p:spTree>
    <p:extLst>
      <p:ext uri="{BB962C8B-B14F-4D97-AF65-F5344CB8AC3E}">
        <p14:creationId xmlns:p14="http://schemas.microsoft.com/office/powerpoint/2010/main" val="232748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13" fill="hold"/>
                                        <p:tgtEl>
                                          <p:spTgt spid="4"/>
                                        </p:tgtEl>
                                      </p:cBhvr>
                                    </p:cmd>
                                  </p:childTnLst>
                                </p:cTn>
                              </p:par>
                            </p:childTnLst>
                          </p:cTn>
                        </p:par>
                        <p:par>
                          <p:cTn id="7" fill="hold">
                            <p:stCondLst>
                              <p:cond delay="12213"/>
                            </p:stCondLst>
                            <p:childTnLst>
                              <p:par>
                                <p:cTn id="8" presetID="1" presetClass="mediacall" presetSubtype="0" fill="hold" nodeType="afterEffect">
                                  <p:stCondLst>
                                    <p:cond delay="0"/>
                                  </p:stCondLst>
                                  <p:childTnLst>
                                    <p:cmd type="call" cmd="playFrom(0.0)">
                                      <p:cBhvr>
                                        <p:cTn id="9" dur="43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448A-244D-4E01-8E66-C2BBC479A259}"/>
              </a:ext>
            </a:extLst>
          </p:cNvPr>
          <p:cNvSpPr>
            <a:spLocks noGrp="1"/>
          </p:cNvSpPr>
          <p:nvPr>
            <p:ph type="title"/>
          </p:nvPr>
        </p:nvSpPr>
        <p:spPr/>
        <p:txBody>
          <a:bodyPr/>
          <a:lstStyle/>
          <a:p>
            <a:r>
              <a:rPr lang="en-AU" dirty="0"/>
              <a:t>Resources</a:t>
            </a:r>
          </a:p>
        </p:txBody>
      </p:sp>
      <p:sp>
        <p:nvSpPr>
          <p:cNvPr id="3" name="Content Placeholder 2">
            <a:extLst>
              <a:ext uri="{FF2B5EF4-FFF2-40B4-BE49-F238E27FC236}">
                <a16:creationId xmlns:a16="http://schemas.microsoft.com/office/drawing/2014/main" id="{87360371-22C7-4D1D-AC70-7323B19EB73D}"/>
              </a:ext>
            </a:extLst>
          </p:cNvPr>
          <p:cNvSpPr>
            <a:spLocks noGrp="1"/>
          </p:cNvSpPr>
          <p:nvPr>
            <p:ph idx="1"/>
          </p:nvPr>
        </p:nvSpPr>
        <p:spPr/>
        <p:txBody>
          <a:bodyPr/>
          <a:lstStyle/>
          <a:p>
            <a:r>
              <a:rPr lang="en-AU" u="sng" dirty="0">
                <a:hlinkClick r:id="rId2"/>
              </a:rPr>
              <a:t>https://github.com/schinken/SimpleTimer</a:t>
            </a:r>
            <a:endParaRPr lang="en-AU" u="sng" dirty="0"/>
          </a:p>
          <a:p>
            <a:r>
              <a:rPr lang="en-AU" dirty="0">
                <a:hlinkClick r:id="rId3"/>
              </a:rPr>
              <a:t>https://github.com/WorldFamousElectronics/PulseSensorStarterProject</a:t>
            </a:r>
            <a:endParaRPr lang="en-AU" dirty="0"/>
          </a:p>
        </p:txBody>
      </p:sp>
    </p:spTree>
    <p:extLst>
      <p:ext uri="{BB962C8B-B14F-4D97-AF65-F5344CB8AC3E}">
        <p14:creationId xmlns:p14="http://schemas.microsoft.com/office/powerpoint/2010/main" val="67650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C36C-16B0-4542-9740-9FF0E12C0948}"/>
              </a:ext>
            </a:extLst>
          </p:cNvPr>
          <p:cNvSpPr>
            <a:spLocks noGrp="1"/>
          </p:cNvSpPr>
          <p:nvPr>
            <p:ph type="title"/>
          </p:nvPr>
        </p:nvSpPr>
        <p:spPr>
          <a:xfrm>
            <a:off x="3076004" y="2143797"/>
            <a:ext cx="8911687" cy="1280890"/>
          </a:xfrm>
        </p:spPr>
        <p:txBody>
          <a:bodyPr>
            <a:normAutofit/>
          </a:bodyPr>
          <a:lstStyle/>
          <a:p>
            <a:r>
              <a:rPr lang="en-AU" sz="7200" dirty="0"/>
              <a:t>Our Goal</a:t>
            </a:r>
          </a:p>
        </p:txBody>
      </p:sp>
      <p:pic>
        <p:nvPicPr>
          <p:cNvPr id="6" name="Goal">
            <a:hlinkClick r:id="" action="ppaction://media"/>
            <a:extLst>
              <a:ext uri="{FF2B5EF4-FFF2-40B4-BE49-F238E27FC236}">
                <a16:creationId xmlns:a16="http://schemas.microsoft.com/office/drawing/2014/main" id="{6D2AF38D-62E3-4321-A2C1-90AEE750DA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8807" y="346494"/>
            <a:ext cx="609600" cy="609600"/>
          </a:xfrm>
          <a:prstGeom prst="rect">
            <a:avLst/>
          </a:prstGeom>
        </p:spPr>
      </p:pic>
    </p:spTree>
    <p:extLst>
      <p:ext uri="{BB962C8B-B14F-4D97-AF65-F5344CB8AC3E}">
        <p14:creationId xmlns:p14="http://schemas.microsoft.com/office/powerpoint/2010/main" val="10928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042-FCD2-476C-9FCB-874716FB145E}"/>
              </a:ext>
            </a:extLst>
          </p:cNvPr>
          <p:cNvSpPr>
            <a:spLocks noGrp="1"/>
          </p:cNvSpPr>
          <p:nvPr>
            <p:ph type="title"/>
          </p:nvPr>
        </p:nvSpPr>
        <p:spPr/>
        <p:txBody>
          <a:bodyPr/>
          <a:lstStyle/>
          <a:p>
            <a:r>
              <a:rPr lang="en-AU" dirty="0"/>
              <a:t>User Stories</a:t>
            </a:r>
          </a:p>
        </p:txBody>
      </p:sp>
      <p:sp>
        <p:nvSpPr>
          <p:cNvPr id="3" name="Content Placeholder 2">
            <a:extLst>
              <a:ext uri="{FF2B5EF4-FFF2-40B4-BE49-F238E27FC236}">
                <a16:creationId xmlns:a16="http://schemas.microsoft.com/office/drawing/2014/main" id="{EE69C292-2CD9-42B4-A480-033033F71816}"/>
              </a:ext>
            </a:extLst>
          </p:cNvPr>
          <p:cNvSpPr>
            <a:spLocks noGrp="1"/>
          </p:cNvSpPr>
          <p:nvPr>
            <p:ph idx="1"/>
          </p:nvPr>
        </p:nvSpPr>
        <p:spPr/>
        <p:txBody>
          <a:bodyPr/>
          <a:lstStyle/>
          <a:p>
            <a:pPr lvl="0"/>
            <a:r>
              <a:rPr lang="en-AU" sz="2400" b="1" dirty="0"/>
              <a:t>“As a user with a medical history of cardiac problems, I want a way to be able to determine if I have a regular heart rate and notify my emergency contacts if it becomes irregular.”</a:t>
            </a:r>
          </a:p>
          <a:p>
            <a:pPr lvl="0"/>
            <a:r>
              <a:rPr lang="en-AU" sz="2400" b="1" dirty="0"/>
              <a:t>“As a designer I want to use a heart rate monitor as well as an ethernet board to make a network connected heart rate monitor that will notify emergency contacts if an irregular rhythm is determined. “</a:t>
            </a:r>
          </a:p>
          <a:p>
            <a:endParaRPr lang="en-AU" dirty="0"/>
          </a:p>
        </p:txBody>
      </p:sp>
      <p:pic>
        <p:nvPicPr>
          <p:cNvPr id="4" name="User">
            <a:hlinkClick r:id="" action="ppaction://media"/>
            <a:extLst>
              <a:ext uri="{FF2B5EF4-FFF2-40B4-BE49-F238E27FC236}">
                <a16:creationId xmlns:a16="http://schemas.microsoft.com/office/drawing/2014/main" id="{501C66BE-D72B-446A-9FF1-137C071416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04739" y="624110"/>
            <a:ext cx="609600" cy="609600"/>
          </a:xfrm>
          <a:prstGeom prst="rect">
            <a:avLst/>
          </a:prstGeom>
        </p:spPr>
      </p:pic>
      <p:pic>
        <p:nvPicPr>
          <p:cNvPr id="5" name="Recording (2)">
            <a:hlinkClick r:id="" action="ppaction://media"/>
            <a:extLst>
              <a:ext uri="{FF2B5EF4-FFF2-40B4-BE49-F238E27FC236}">
                <a16:creationId xmlns:a16="http://schemas.microsoft.com/office/drawing/2014/main" id="{9351555C-2E6C-40CF-BB94-25FADF6C8335}"/>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9966564" y="624110"/>
            <a:ext cx="609600" cy="609600"/>
          </a:xfrm>
          <a:prstGeom prst="rect">
            <a:avLst/>
          </a:prstGeom>
        </p:spPr>
      </p:pic>
    </p:spTree>
    <p:extLst>
      <p:ext uri="{BB962C8B-B14F-4D97-AF65-F5344CB8AC3E}">
        <p14:creationId xmlns:p14="http://schemas.microsoft.com/office/powerpoint/2010/main" val="251349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5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1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3565-5F91-49BF-8084-68E15EC5FBC2}"/>
              </a:ext>
            </a:extLst>
          </p:cNvPr>
          <p:cNvSpPr>
            <a:spLocks noGrp="1"/>
          </p:cNvSpPr>
          <p:nvPr>
            <p:ph type="title"/>
          </p:nvPr>
        </p:nvSpPr>
        <p:spPr>
          <a:xfrm>
            <a:off x="2224035" y="624110"/>
            <a:ext cx="8911687" cy="1280890"/>
          </a:xfrm>
        </p:spPr>
        <p:txBody>
          <a:bodyPr/>
          <a:lstStyle/>
          <a:p>
            <a:r>
              <a:rPr lang="en-AU" b="1" dirty="0"/>
              <a:t>Story points:</a:t>
            </a:r>
            <a:r>
              <a:rPr lang="en-AU" dirty="0"/>
              <a:t> </a:t>
            </a:r>
          </a:p>
        </p:txBody>
      </p:sp>
      <p:graphicFrame>
        <p:nvGraphicFramePr>
          <p:cNvPr id="4" name="Content Placeholder 3">
            <a:extLst>
              <a:ext uri="{FF2B5EF4-FFF2-40B4-BE49-F238E27FC236}">
                <a16:creationId xmlns:a16="http://schemas.microsoft.com/office/drawing/2014/main" id="{4876600B-B796-4F29-8768-4B9D910A1DE3}"/>
              </a:ext>
            </a:extLst>
          </p:cNvPr>
          <p:cNvGraphicFramePr>
            <a:graphicFrameLocks noGrp="1"/>
          </p:cNvGraphicFramePr>
          <p:nvPr>
            <p:ph idx="1"/>
            <p:extLst>
              <p:ext uri="{D42A27DB-BD31-4B8C-83A1-F6EECF244321}">
                <p14:modId xmlns:p14="http://schemas.microsoft.com/office/powerpoint/2010/main" val="2255755866"/>
              </p:ext>
            </p:extLst>
          </p:nvPr>
        </p:nvGraphicFramePr>
        <p:xfrm>
          <a:off x="2307445" y="1905000"/>
          <a:ext cx="8744868" cy="4328885"/>
        </p:xfrm>
        <a:graphic>
          <a:graphicData uri="http://schemas.openxmlformats.org/drawingml/2006/table">
            <a:tbl>
              <a:tblPr firstRow="1" firstCol="1" bandRow="1">
                <a:tableStyleId>{E8034E78-7F5D-4C2E-B375-FC64B27BC917}</a:tableStyleId>
              </a:tblPr>
              <a:tblGrid>
                <a:gridCol w="6869998">
                  <a:extLst>
                    <a:ext uri="{9D8B030D-6E8A-4147-A177-3AD203B41FA5}">
                      <a16:colId xmlns:a16="http://schemas.microsoft.com/office/drawing/2014/main" val="3467172778"/>
                    </a:ext>
                  </a:extLst>
                </a:gridCol>
                <a:gridCol w="1874870">
                  <a:extLst>
                    <a:ext uri="{9D8B030D-6E8A-4147-A177-3AD203B41FA5}">
                      <a16:colId xmlns:a16="http://schemas.microsoft.com/office/drawing/2014/main" val="1170223772"/>
                    </a:ext>
                  </a:extLst>
                </a:gridCol>
              </a:tblGrid>
              <a:tr h="393535">
                <a:tc>
                  <a:txBody>
                    <a:bodyPr/>
                    <a:lstStyle/>
                    <a:p>
                      <a:pPr>
                        <a:spcAft>
                          <a:spcPts val="0"/>
                        </a:spcAft>
                      </a:pPr>
                      <a:r>
                        <a:rPr lang="en-AU" sz="1600" dirty="0">
                          <a:effectLst/>
                        </a:rPr>
                        <a:t>Story parts</a:t>
                      </a:r>
                      <a:endParaRPr lang="en-AU"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a:effectLst/>
                        </a:rPr>
                        <a:t>Points assigned</a:t>
                      </a:r>
                      <a:endParaRPr lang="en-AU" sz="1600" b="1">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8737336"/>
                  </a:ext>
                </a:extLst>
              </a:tr>
              <a:tr h="393535">
                <a:tc>
                  <a:txBody>
                    <a:bodyPr/>
                    <a:lstStyle/>
                    <a:p>
                      <a:pPr>
                        <a:spcAft>
                          <a:spcPts val="0"/>
                        </a:spcAft>
                      </a:pPr>
                      <a:r>
                        <a:rPr lang="en-AU" sz="1600">
                          <a:effectLst/>
                        </a:rPr>
                        <a:t>Acquire hardware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5120841"/>
                  </a:ext>
                </a:extLst>
              </a:tr>
              <a:tr h="393535">
                <a:tc>
                  <a:txBody>
                    <a:bodyPr/>
                    <a:lstStyle/>
                    <a:p>
                      <a:pPr>
                        <a:spcAft>
                          <a:spcPts val="0"/>
                        </a:spcAft>
                      </a:pPr>
                      <a:r>
                        <a:rPr lang="en-AU" sz="1600">
                          <a:effectLst/>
                        </a:rPr>
                        <a:t>Assemble hardware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2</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8282735"/>
                  </a:ext>
                </a:extLst>
              </a:tr>
              <a:tr h="393535">
                <a:tc>
                  <a:txBody>
                    <a:bodyPr/>
                    <a:lstStyle/>
                    <a:p>
                      <a:pPr>
                        <a:spcAft>
                          <a:spcPts val="0"/>
                        </a:spcAft>
                      </a:pPr>
                      <a:r>
                        <a:rPr lang="en-AU" sz="1600">
                          <a:effectLst/>
                        </a:rPr>
                        <a:t>Write code for input and output devices</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2098569"/>
                  </a:ext>
                </a:extLst>
              </a:tr>
              <a:tr h="393535">
                <a:tc>
                  <a:txBody>
                    <a:bodyPr/>
                    <a:lstStyle/>
                    <a:p>
                      <a:pPr>
                        <a:spcAft>
                          <a:spcPts val="0"/>
                        </a:spcAft>
                      </a:pPr>
                      <a:r>
                        <a:rPr lang="en-AU" sz="1600">
                          <a:effectLst/>
                        </a:rPr>
                        <a:t>Test code and hardware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1232878"/>
                  </a:ext>
                </a:extLst>
              </a:tr>
              <a:tr h="393535">
                <a:tc>
                  <a:txBody>
                    <a:bodyPr/>
                    <a:lstStyle/>
                    <a:p>
                      <a:pPr>
                        <a:spcAft>
                          <a:spcPts val="0"/>
                        </a:spcAft>
                      </a:pPr>
                      <a:r>
                        <a:rPr lang="en-AU" sz="1600">
                          <a:effectLst/>
                        </a:rPr>
                        <a:t>Acquire sensor data for users heart rate</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4847442"/>
                  </a:ext>
                </a:extLst>
              </a:tr>
              <a:tr h="393535">
                <a:tc>
                  <a:txBody>
                    <a:bodyPr/>
                    <a:lstStyle/>
                    <a:p>
                      <a:pPr>
                        <a:spcAft>
                          <a:spcPts val="0"/>
                        </a:spcAft>
                      </a:pPr>
                      <a:r>
                        <a:rPr lang="en-AU" sz="1600">
                          <a:effectLst/>
                        </a:rPr>
                        <a:t>Write code for BMI calculation and output of regular or irregular</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9126905"/>
                  </a:ext>
                </a:extLst>
              </a:tr>
              <a:tr h="393535">
                <a:tc>
                  <a:txBody>
                    <a:bodyPr/>
                    <a:lstStyle/>
                    <a:p>
                      <a:pPr>
                        <a:spcAft>
                          <a:spcPts val="0"/>
                        </a:spcAft>
                      </a:pPr>
                      <a:r>
                        <a:rPr lang="en-AU" sz="1600">
                          <a:effectLst/>
                        </a:rPr>
                        <a:t>Test output code on serial monitor</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5531913"/>
                  </a:ext>
                </a:extLst>
              </a:tr>
              <a:tr h="393535">
                <a:tc>
                  <a:txBody>
                    <a:bodyPr/>
                    <a:lstStyle/>
                    <a:p>
                      <a:pPr>
                        <a:spcAft>
                          <a:spcPts val="0"/>
                        </a:spcAft>
                      </a:pPr>
                      <a:r>
                        <a:rPr lang="en-AU" sz="1600" dirty="0">
                          <a:effectLst/>
                        </a:rPr>
                        <a:t>Make online server for output</a:t>
                      </a:r>
                      <a:endParaRPr lang="en-AU"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9380089"/>
                  </a:ext>
                </a:extLst>
              </a:tr>
              <a:tr h="393535">
                <a:tc>
                  <a:txBody>
                    <a:bodyPr/>
                    <a:lstStyle/>
                    <a:p>
                      <a:pPr>
                        <a:spcAft>
                          <a:spcPts val="0"/>
                        </a:spcAft>
                      </a:pPr>
                      <a:r>
                        <a:rPr lang="en-AU" sz="1600">
                          <a:effectLst/>
                        </a:rPr>
                        <a:t>Write code for email output</a:t>
                      </a:r>
                      <a:endParaRPr lang="en-AU" sz="16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3</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3718495"/>
                  </a:ext>
                </a:extLst>
              </a:tr>
              <a:tr h="393535">
                <a:tc>
                  <a:txBody>
                    <a:bodyPr/>
                    <a:lstStyle/>
                    <a:p>
                      <a:pPr>
                        <a:spcAft>
                          <a:spcPts val="0"/>
                        </a:spcAft>
                      </a:pPr>
                      <a:r>
                        <a:rPr lang="en-AU" sz="1600" dirty="0">
                          <a:effectLst/>
                        </a:rPr>
                        <a:t>Test email output</a:t>
                      </a:r>
                      <a:endParaRPr lang="en-AU"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AU" sz="1600" b="1" dirty="0">
                          <a:effectLst/>
                        </a:rPr>
                        <a:t> 1</a:t>
                      </a:r>
                      <a:endParaRPr lang="en-AU" sz="16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5295236"/>
                  </a:ext>
                </a:extLst>
              </a:tr>
            </a:tbl>
          </a:graphicData>
        </a:graphic>
      </p:graphicFrame>
      <p:pic>
        <p:nvPicPr>
          <p:cNvPr id="3" name="Story Points">
            <a:hlinkClick r:id="" action="ppaction://media"/>
            <a:extLst>
              <a:ext uri="{FF2B5EF4-FFF2-40B4-BE49-F238E27FC236}">
                <a16:creationId xmlns:a16="http://schemas.microsoft.com/office/drawing/2014/main" id="{59A13AB8-B84E-4DB2-9A1B-19F4D81523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30922" y="350155"/>
            <a:ext cx="609600" cy="609600"/>
          </a:xfrm>
          <a:prstGeom prst="rect">
            <a:avLst/>
          </a:prstGeom>
        </p:spPr>
      </p:pic>
    </p:spTree>
    <p:extLst>
      <p:ext uri="{BB962C8B-B14F-4D97-AF65-F5344CB8AC3E}">
        <p14:creationId xmlns:p14="http://schemas.microsoft.com/office/powerpoint/2010/main" val="144321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9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A885-FFA2-48E3-B906-A82F2D65B1E3}"/>
              </a:ext>
            </a:extLst>
          </p:cNvPr>
          <p:cNvSpPr>
            <a:spLocks noGrp="1"/>
          </p:cNvSpPr>
          <p:nvPr>
            <p:ph type="title"/>
          </p:nvPr>
        </p:nvSpPr>
        <p:spPr/>
        <p:txBody>
          <a:bodyPr/>
          <a:lstStyle/>
          <a:p>
            <a:r>
              <a:rPr lang="en-AU" dirty="0"/>
              <a:t>Burndown Chart and Trello Link</a:t>
            </a:r>
          </a:p>
        </p:txBody>
      </p:sp>
      <p:sp>
        <p:nvSpPr>
          <p:cNvPr id="3" name="Content Placeholder 2">
            <a:extLst>
              <a:ext uri="{FF2B5EF4-FFF2-40B4-BE49-F238E27FC236}">
                <a16:creationId xmlns:a16="http://schemas.microsoft.com/office/drawing/2014/main" id="{CBF79B3B-288B-4D99-B150-7DD4FAA5F806}"/>
              </a:ext>
            </a:extLst>
          </p:cNvPr>
          <p:cNvSpPr>
            <a:spLocks noGrp="1"/>
          </p:cNvSpPr>
          <p:nvPr>
            <p:ph idx="1"/>
          </p:nvPr>
        </p:nvSpPr>
        <p:spPr>
          <a:xfrm>
            <a:off x="2239886" y="5350818"/>
            <a:ext cx="8308844" cy="1036730"/>
          </a:xfrm>
        </p:spPr>
        <p:txBody>
          <a:bodyPr>
            <a:normAutofit lnSpcReduction="10000"/>
          </a:bodyPr>
          <a:lstStyle/>
          <a:p>
            <a:r>
              <a:rPr lang="en-AU" dirty="0"/>
              <a:t>Trello Link: </a:t>
            </a:r>
            <a:r>
              <a:rPr lang="en-AU" u="sng" dirty="0">
                <a:hlinkClick r:id="rId5"/>
              </a:rPr>
              <a:t>https://trello.com/b/O5xWVgtD/iot-hr-monitor</a:t>
            </a:r>
            <a:endParaRPr lang="en-AU" u="sng" dirty="0"/>
          </a:p>
          <a:p>
            <a:r>
              <a:rPr lang="en-AU" dirty="0"/>
              <a:t>Burndown Git Link: </a:t>
            </a:r>
            <a:r>
              <a:rPr lang="en-AU" u="sng" dirty="0">
                <a:hlinkClick r:id="rId6"/>
              </a:rPr>
              <a:t>https://github.com/gregorymcintyre/SIT107-Team-Project-Sprint-1</a:t>
            </a:r>
            <a:endParaRPr lang="en-AU" dirty="0"/>
          </a:p>
          <a:p>
            <a:endParaRPr lang="en-AU" dirty="0"/>
          </a:p>
          <a:p>
            <a:endParaRPr lang="en-AU" dirty="0"/>
          </a:p>
        </p:txBody>
      </p:sp>
      <p:pic>
        <p:nvPicPr>
          <p:cNvPr id="4" name="Picture 3">
            <a:extLst>
              <a:ext uri="{FF2B5EF4-FFF2-40B4-BE49-F238E27FC236}">
                <a16:creationId xmlns:a16="http://schemas.microsoft.com/office/drawing/2014/main" id="{1D67DEC9-8ED7-4E92-86FA-B70734D45A42}"/>
              </a:ext>
            </a:extLst>
          </p:cNvPr>
          <p:cNvPicPr/>
          <p:nvPr/>
        </p:nvPicPr>
        <p:blipFill>
          <a:blip r:embed="rId7"/>
          <a:stretch>
            <a:fillRect/>
          </a:stretch>
        </p:blipFill>
        <p:spPr>
          <a:xfrm>
            <a:off x="2118895" y="1583813"/>
            <a:ext cx="8911687" cy="3351603"/>
          </a:xfrm>
          <a:prstGeom prst="rect">
            <a:avLst/>
          </a:prstGeom>
        </p:spPr>
      </p:pic>
      <p:pic>
        <p:nvPicPr>
          <p:cNvPr id="5" name="Recording (3)">
            <a:hlinkClick r:id="" action="ppaction://media"/>
            <a:extLst>
              <a:ext uri="{FF2B5EF4-FFF2-40B4-BE49-F238E27FC236}">
                <a16:creationId xmlns:a16="http://schemas.microsoft.com/office/drawing/2014/main" id="{BEEFC151-DF03-4B7D-B1E2-607214C47FB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16667" y="171450"/>
            <a:ext cx="609600" cy="609600"/>
          </a:xfrm>
          <a:prstGeom prst="rect">
            <a:avLst/>
          </a:prstGeom>
        </p:spPr>
      </p:pic>
    </p:spTree>
    <p:extLst>
      <p:ext uri="{BB962C8B-B14F-4D97-AF65-F5344CB8AC3E}">
        <p14:creationId xmlns:p14="http://schemas.microsoft.com/office/powerpoint/2010/main" val="289981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7BF3-3087-438B-9742-663FC40C2B5E}"/>
              </a:ext>
            </a:extLst>
          </p:cNvPr>
          <p:cNvSpPr>
            <a:spLocks noGrp="1"/>
          </p:cNvSpPr>
          <p:nvPr>
            <p:ph type="title"/>
          </p:nvPr>
        </p:nvSpPr>
        <p:spPr/>
        <p:txBody>
          <a:bodyPr/>
          <a:lstStyle/>
          <a:p>
            <a:r>
              <a:rPr lang="en-AU" dirty="0"/>
              <a:t>Hardware in use</a:t>
            </a:r>
          </a:p>
        </p:txBody>
      </p:sp>
      <p:pic>
        <p:nvPicPr>
          <p:cNvPr id="5" name="Content Placeholder 4">
            <a:extLst>
              <a:ext uri="{FF2B5EF4-FFF2-40B4-BE49-F238E27FC236}">
                <a16:creationId xmlns:a16="http://schemas.microsoft.com/office/drawing/2014/main" id="{6A8A6DD9-006C-4B30-BF51-086CEEE0AB75}"/>
              </a:ext>
            </a:extLst>
          </p:cNvPr>
          <p:cNvPicPr>
            <a:picLocks noGrp="1" noChangeAspect="1"/>
          </p:cNvPicPr>
          <p:nvPr>
            <p:ph idx="1"/>
          </p:nvPr>
        </p:nvPicPr>
        <p:blipFill>
          <a:blip r:embed="rId5"/>
          <a:stretch>
            <a:fillRect/>
          </a:stretch>
        </p:blipFill>
        <p:spPr>
          <a:xfrm>
            <a:off x="2592925" y="1767840"/>
            <a:ext cx="8287670" cy="4466050"/>
          </a:xfrm>
        </p:spPr>
      </p:pic>
      <p:pic>
        <p:nvPicPr>
          <p:cNvPr id="3" name="Recording (4)">
            <a:hlinkClick r:id="" action="ppaction://media"/>
            <a:extLst>
              <a:ext uri="{FF2B5EF4-FFF2-40B4-BE49-F238E27FC236}">
                <a16:creationId xmlns:a16="http://schemas.microsoft.com/office/drawing/2014/main" id="{3C4E2236-7BA1-4C47-B3E5-0ABB4FAB6E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14510"/>
            <a:ext cx="609600" cy="609600"/>
          </a:xfrm>
          <a:prstGeom prst="rect">
            <a:avLst/>
          </a:prstGeom>
        </p:spPr>
      </p:pic>
    </p:spTree>
    <p:extLst>
      <p:ext uri="{BB962C8B-B14F-4D97-AF65-F5344CB8AC3E}">
        <p14:creationId xmlns:p14="http://schemas.microsoft.com/office/powerpoint/2010/main" val="31846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26A7-6069-44D5-A699-B10622AF3A66}"/>
              </a:ext>
            </a:extLst>
          </p:cNvPr>
          <p:cNvSpPr>
            <a:spLocks noGrp="1"/>
          </p:cNvSpPr>
          <p:nvPr>
            <p:ph type="title"/>
          </p:nvPr>
        </p:nvSpPr>
        <p:spPr/>
        <p:txBody>
          <a:bodyPr/>
          <a:lstStyle/>
          <a:p>
            <a:r>
              <a:rPr lang="en-AU" dirty="0"/>
              <a:t>Software in use</a:t>
            </a:r>
          </a:p>
        </p:txBody>
      </p:sp>
      <p:sp>
        <p:nvSpPr>
          <p:cNvPr id="3" name="Content Placeholder 2">
            <a:extLst>
              <a:ext uri="{FF2B5EF4-FFF2-40B4-BE49-F238E27FC236}">
                <a16:creationId xmlns:a16="http://schemas.microsoft.com/office/drawing/2014/main" id="{5BF642F1-6981-4B55-BD81-BC8C6A99B304}"/>
              </a:ext>
            </a:extLst>
          </p:cNvPr>
          <p:cNvSpPr>
            <a:spLocks noGrp="1"/>
          </p:cNvSpPr>
          <p:nvPr>
            <p:ph idx="1"/>
          </p:nvPr>
        </p:nvSpPr>
        <p:spPr/>
        <p:txBody>
          <a:bodyPr/>
          <a:lstStyle/>
          <a:p>
            <a:r>
              <a:rPr lang="en-AU" dirty="0"/>
              <a:t>Arduino IDE</a:t>
            </a:r>
          </a:p>
          <a:p>
            <a:r>
              <a:rPr lang="en-AU" dirty="0"/>
              <a:t>GitHub</a:t>
            </a:r>
          </a:p>
          <a:p>
            <a:r>
              <a:rPr lang="en-AU" dirty="0"/>
              <a:t>Trello</a:t>
            </a:r>
          </a:p>
          <a:p>
            <a:r>
              <a:rPr lang="en-AU" dirty="0"/>
              <a:t>Excel</a:t>
            </a:r>
          </a:p>
          <a:p>
            <a:r>
              <a:rPr lang="en-AU" dirty="0" err="1"/>
              <a:t>Powerpoint</a:t>
            </a:r>
            <a:endParaRPr lang="en-AU" dirty="0"/>
          </a:p>
          <a:p>
            <a:endParaRPr lang="en-AU" dirty="0"/>
          </a:p>
        </p:txBody>
      </p:sp>
      <p:pic>
        <p:nvPicPr>
          <p:cNvPr id="4" name="Recording (5)">
            <a:hlinkClick r:id="" action="ppaction://media"/>
            <a:extLst>
              <a:ext uri="{FF2B5EF4-FFF2-40B4-BE49-F238E27FC236}">
                <a16:creationId xmlns:a16="http://schemas.microsoft.com/office/drawing/2014/main" id="{76EFAD39-81BC-4F73-9060-D43DAC419C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3825" y="14510"/>
            <a:ext cx="609600" cy="609600"/>
          </a:xfrm>
          <a:prstGeom prst="rect">
            <a:avLst/>
          </a:prstGeom>
        </p:spPr>
      </p:pic>
    </p:spTree>
    <p:extLst>
      <p:ext uri="{BB962C8B-B14F-4D97-AF65-F5344CB8AC3E}">
        <p14:creationId xmlns:p14="http://schemas.microsoft.com/office/powerpoint/2010/main" val="15418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9F39-6251-4546-BC65-98ECBE50107B}"/>
              </a:ext>
            </a:extLst>
          </p:cNvPr>
          <p:cNvSpPr>
            <a:spLocks noGrp="1"/>
          </p:cNvSpPr>
          <p:nvPr>
            <p:ph type="title"/>
          </p:nvPr>
        </p:nvSpPr>
        <p:spPr/>
        <p:txBody>
          <a:bodyPr/>
          <a:lstStyle/>
          <a:p>
            <a:r>
              <a:rPr lang="en-AU" dirty="0"/>
              <a:t>Assembled IOT Heartrate Prototype</a:t>
            </a:r>
          </a:p>
        </p:txBody>
      </p:sp>
      <p:pic>
        <p:nvPicPr>
          <p:cNvPr id="5" name="Content Placeholder 4">
            <a:extLst>
              <a:ext uri="{FF2B5EF4-FFF2-40B4-BE49-F238E27FC236}">
                <a16:creationId xmlns:a16="http://schemas.microsoft.com/office/drawing/2014/main" id="{D970B1D2-B963-4393-BA0B-970EB940EA0E}"/>
              </a:ext>
            </a:extLst>
          </p:cNvPr>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091981" y="2049194"/>
            <a:ext cx="5037666" cy="3778250"/>
          </a:xfrm>
          <a:prstGeom prst="rect">
            <a:avLst/>
          </a:prstGeom>
          <a:noFill/>
          <a:ln>
            <a:noFill/>
          </a:ln>
        </p:spPr>
      </p:pic>
      <p:pic>
        <p:nvPicPr>
          <p:cNvPr id="3" name="Recording (6)">
            <a:hlinkClick r:id="" action="ppaction://media"/>
            <a:extLst>
              <a:ext uri="{FF2B5EF4-FFF2-40B4-BE49-F238E27FC236}">
                <a16:creationId xmlns:a16="http://schemas.microsoft.com/office/drawing/2014/main" id="{92DF9710-6174-48F6-84E2-5B3CD20220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14510"/>
            <a:ext cx="609600" cy="609600"/>
          </a:xfrm>
          <a:prstGeom prst="rect">
            <a:avLst/>
          </a:prstGeom>
        </p:spPr>
      </p:pic>
    </p:spTree>
    <p:extLst>
      <p:ext uri="{BB962C8B-B14F-4D97-AF65-F5344CB8AC3E}">
        <p14:creationId xmlns:p14="http://schemas.microsoft.com/office/powerpoint/2010/main" val="406075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80F3-5935-49BA-AB98-9F86A2E8DB57}"/>
              </a:ext>
            </a:extLst>
          </p:cNvPr>
          <p:cNvSpPr>
            <a:spLocks noGrp="1"/>
          </p:cNvSpPr>
          <p:nvPr>
            <p:ph type="title"/>
          </p:nvPr>
        </p:nvSpPr>
        <p:spPr/>
        <p:txBody>
          <a:bodyPr/>
          <a:lstStyle/>
          <a:p>
            <a:r>
              <a:rPr lang="en-AU" dirty="0"/>
              <a:t>Sense</a:t>
            </a:r>
          </a:p>
        </p:txBody>
      </p:sp>
      <p:pic>
        <p:nvPicPr>
          <p:cNvPr id="4" name="Content Placeholder 3">
            <a:extLst>
              <a:ext uri="{FF2B5EF4-FFF2-40B4-BE49-F238E27FC236}">
                <a16:creationId xmlns:a16="http://schemas.microsoft.com/office/drawing/2014/main" id="{4A59FA0C-6363-4C33-824A-E7AECE5B9F9A}"/>
              </a:ext>
            </a:extLst>
          </p:cNvPr>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745077" y="1905000"/>
            <a:ext cx="7414981" cy="4128426"/>
          </a:xfrm>
          <a:prstGeom prst="rect">
            <a:avLst/>
          </a:prstGeom>
          <a:noFill/>
          <a:ln>
            <a:noFill/>
          </a:ln>
        </p:spPr>
      </p:pic>
      <p:cxnSp>
        <p:nvCxnSpPr>
          <p:cNvPr id="5" name="Straight Connector 4">
            <a:extLst>
              <a:ext uri="{FF2B5EF4-FFF2-40B4-BE49-F238E27FC236}">
                <a16:creationId xmlns:a16="http://schemas.microsoft.com/office/drawing/2014/main" id="{677C20A7-8CF8-4CD2-90C0-B090E30783E8}"/>
              </a:ext>
            </a:extLst>
          </p:cNvPr>
          <p:cNvCxnSpPr/>
          <p:nvPr/>
        </p:nvCxnSpPr>
        <p:spPr>
          <a:xfrm>
            <a:off x="3324225" y="4591050"/>
            <a:ext cx="657225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22E12BD4-2316-4F9D-A5E1-54F4F1C33D8F}"/>
              </a:ext>
            </a:extLst>
          </p:cNvPr>
          <p:cNvCxnSpPr/>
          <p:nvPr/>
        </p:nvCxnSpPr>
        <p:spPr>
          <a:xfrm>
            <a:off x="3324225" y="3314700"/>
            <a:ext cx="657225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E390CC4D-4287-42DC-B7FB-F7507A3A4877}"/>
              </a:ext>
            </a:extLst>
          </p:cNvPr>
          <p:cNvCxnSpPr/>
          <p:nvPr/>
        </p:nvCxnSpPr>
        <p:spPr>
          <a:xfrm flipV="1">
            <a:off x="3657600" y="3048000"/>
            <a:ext cx="504825" cy="154305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1" name="Straight Arrow Connector 10">
            <a:extLst>
              <a:ext uri="{FF2B5EF4-FFF2-40B4-BE49-F238E27FC236}">
                <a16:creationId xmlns:a16="http://schemas.microsoft.com/office/drawing/2014/main" id="{45AF2C34-1B59-4B01-859D-3EAC949B22E5}"/>
              </a:ext>
            </a:extLst>
          </p:cNvPr>
          <p:cNvCxnSpPr/>
          <p:nvPr/>
        </p:nvCxnSpPr>
        <p:spPr>
          <a:xfrm>
            <a:off x="4162425" y="3114675"/>
            <a:ext cx="400050" cy="14763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12" name="Recording (8)">
            <a:hlinkClick r:id="" action="ppaction://media"/>
            <a:extLst>
              <a:ext uri="{FF2B5EF4-FFF2-40B4-BE49-F238E27FC236}">
                <a16:creationId xmlns:a16="http://schemas.microsoft.com/office/drawing/2014/main" id="{9F49E715-998D-4471-ABFE-9D2438EA4793}"/>
              </a:ext>
            </a:extLst>
          </p:cNvPr>
          <p:cNvPicPr>
            <a:picLocks noChangeAspect="1"/>
          </p:cNvPicPr>
          <p:nvPr>
            <a:audioFile r:link="rId1"/>
            <p:extLst>
              <p:ext uri="{DAA4B4D4-6D71-4841-9C94-3DE7FCFB9230}">
                <p14:media xmlns:p14="http://schemas.microsoft.com/office/powerpoint/2010/main" r:embed="rId2">
                  <p14:trim end="5302.4988"/>
                </p14:media>
              </p:ext>
            </p:extLst>
          </p:nvPr>
        </p:nvPicPr>
        <p:blipFill>
          <a:blip r:embed="rId6"/>
          <a:stretch>
            <a:fillRect/>
          </a:stretch>
        </p:blipFill>
        <p:spPr>
          <a:xfrm>
            <a:off x="11582400" y="14510"/>
            <a:ext cx="609600" cy="609600"/>
          </a:xfrm>
          <a:prstGeom prst="rect">
            <a:avLst/>
          </a:prstGeom>
        </p:spPr>
      </p:pic>
    </p:spTree>
    <p:extLst>
      <p:ext uri="{BB962C8B-B14F-4D97-AF65-F5344CB8AC3E}">
        <p14:creationId xmlns:p14="http://schemas.microsoft.com/office/powerpoint/2010/main" val="185696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1091</TotalTime>
  <Words>910</Words>
  <Application>Microsoft Office PowerPoint</Application>
  <PresentationFormat>Widescreen</PresentationFormat>
  <Paragraphs>94</Paragraphs>
  <Slides>15</Slides>
  <Notes>12</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Times New Roman</vt:lpstr>
      <vt:lpstr>Wingdings 3</vt:lpstr>
      <vt:lpstr>Wisp</vt:lpstr>
      <vt:lpstr>SIT107 – 8.3C Sprint 1 Demo &amp; Presentation</vt:lpstr>
      <vt:lpstr>Our Goal</vt:lpstr>
      <vt:lpstr>User Stories</vt:lpstr>
      <vt:lpstr>Story points: </vt:lpstr>
      <vt:lpstr>Burndown Chart and Trello Link</vt:lpstr>
      <vt:lpstr>Hardware in use</vt:lpstr>
      <vt:lpstr>Software in use</vt:lpstr>
      <vt:lpstr>Assembled IOT Heartrate Prototype</vt:lpstr>
      <vt:lpstr>Sense</vt:lpstr>
      <vt:lpstr>Think</vt:lpstr>
      <vt:lpstr>Act</vt:lpstr>
      <vt:lpstr>Challengers</vt:lpstr>
      <vt:lpstr>Roles and tasks</vt:lpstr>
      <vt:lpstr>Conclusion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SIT107 – 8.3C Sprint 1 Demo &amp; Presentation</dc:title>
  <dc:creator>TIFFANY GRAY</dc:creator>
  <cp:lastModifiedBy>TIFFANY GRAY</cp:lastModifiedBy>
  <cp:revision>19</cp:revision>
  <dcterms:created xsi:type="dcterms:W3CDTF">2018-09-12T08:27:18Z</dcterms:created>
  <dcterms:modified xsi:type="dcterms:W3CDTF">2018-09-13T03:55:06Z</dcterms:modified>
</cp:coreProperties>
</file>